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6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4" d="100"/>
          <a:sy n="84" d="100"/>
        </p:scale>
        <p:origin x="115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7"/>
        <c:axId val="571106472"/>
        <c:axId val="571108768"/>
      </c:barChart>
      <c:catAx>
        <c:axId val="571106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1108768"/>
        <c:crosses val="autoZero"/>
        <c:auto val="1"/>
        <c:lblAlgn val="ctr"/>
        <c:lblOffset val="100"/>
        <c:noMultiLvlLbl val="0"/>
      </c:catAx>
      <c:valAx>
        <c:axId val="571108768"/>
        <c:scaling>
          <c:orientation val="minMax"/>
          <c:max val="50000"/>
        </c:scaling>
        <c:delete val="1"/>
        <c:axPos val="l"/>
        <c:numFmt formatCode="[$$-409]#,##0" sourceLinked="1"/>
        <c:majorTickMark val="none"/>
        <c:minorTickMark val="none"/>
        <c:tickLblPos val="nextTo"/>
        <c:crossAx val="571106472"/>
        <c:crosses val="autoZero"/>
        <c:crossBetween val="between"/>
        <c:majorUnit val="10000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0.80424</cdr:y>
    </cdr:to>
    <cdr:pic>
      <cdr:nvPicPr>
        <cdr:cNvPr id="4" name="chart">
          <a:extLst xmlns:a="http://schemas.openxmlformats.org/drawingml/2006/main">
            <a:ext uri="{FF2B5EF4-FFF2-40B4-BE49-F238E27FC236}">
              <a16:creationId xmlns:a16="http://schemas.microsoft.com/office/drawing/2014/main" id="{F29337A3-30D1-47D9-80E2-BA236A7877E3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6207801" cy="2589803"/>
        </a:xfrm>
        <a:prstGeom xmlns:a="http://schemas.openxmlformats.org/drawingml/2006/main" prst="rect">
          <a:avLst/>
        </a:prstGeom>
      </cdr:spPr>
    </cdr:pic>
  </cdr:relSizeAnchor>
</c:userShapes>
</file>

<file path=ppt/media/image1.jpg>
</file>

<file path=ppt/media/image10.png>
</file>

<file path=ppt/media/image11.png>
</file>

<file path=ppt/media/image12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C8D25-7154-4437-B55A-8A14489D9A30}" type="datetimeFigureOut">
              <a:rPr lang="en-US" smtClean="0"/>
              <a:t>4/10/2019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FA5BA0-4A42-42A6-962B-B2BB1D579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77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DFC6-1F77-4F9E-BBEA-3BE075D1DA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2F90CA-769E-406C-8513-FFD523BFDA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1B8930-14CA-4AC3-97AD-FB4A2888D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D7E21-F672-4222-84ED-1C7329940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E28F7-284D-449E-8CCB-F219FB560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258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7E919-809D-471C-9CC8-BBA61F44A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99EA2E-BD84-4210-AA1E-D1F325D5A8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D3348-4143-40D2-8BE2-575FDCE8E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73E8A-46F6-417D-A6A6-7723EE57A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6738-C699-47FA-B10E-1E69BD90D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894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525E60-BF06-48AE-AD6C-6B509B6F0A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92D7F-AE9E-44DA-9691-A8DC6BE5D0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7F199-CD14-40F1-AEB6-5AEF1FCC5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10F50-630E-4900-8FE1-0CC4E9FD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9D109-15D7-47C0-A075-99911BD02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59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230445E-A660-448A-B4DC-782AD0E5DA6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20XX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</a:p>
        </p:txBody>
      </p:sp>
    </p:spTree>
    <p:extLst>
      <p:ext uri="{BB962C8B-B14F-4D97-AF65-F5344CB8AC3E}">
        <p14:creationId xmlns:p14="http://schemas.microsoft.com/office/powerpoint/2010/main" val="24802322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61FE90B3-361E-4150-BE53-368ADEA27D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18AF4189-33DF-9B46-9624-C722FCE07D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42774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D8367A5-C050-47FB-A1BD-54CD13DE3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421856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3528AEE-54AB-4366-9576-BBA1CE5F3A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1</a:t>
            </a:r>
            <a:endParaRPr lang="ru-RU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A1867536-E941-4FED-8B68-2609143C2A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93062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044CCF-605D-4D6E-A41D-D6AED53B223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E7F180F3-53B1-4A31-82A4-E6F9B5D8D8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3090572"/>
            <a:ext cx="4421857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D523330-9E96-4C6E-B5A4-6B543D365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2</a:t>
            </a:r>
            <a:endParaRPr lang="ru-RU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A08F6B3-0ADA-4ECF-8D25-7DFE4A3641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1206" y="2241515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5CCECBFE-3C2B-4492-BCDA-1EFEB5E3E092}"/>
              </a:ext>
            </a:extLst>
          </p:cNvPr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3441B044-38F8-49ED-845B-5D926C811447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7911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4032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27121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1992"/>
            <a:ext cx="10218713" cy="665713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5E78F6F2-1702-E74A-86B2-0C42A30F3378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76444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Chart Placeholder 18">
            <a:extLst>
              <a:ext uri="{FF2B5EF4-FFF2-40B4-BE49-F238E27FC236}">
                <a16:creationId xmlns:a16="http://schemas.microsoft.com/office/drawing/2014/main" id="{68B512F2-EA3E-483F-B5D4-29DFD6C37B3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096001" y="1246188"/>
            <a:ext cx="5170034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D58E79F-20BB-644D-8C49-25B57E347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EF8E92E6-C1C9-854A-93EE-FD201AF05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Graphic 15">
            <a:extLst>
              <a:ext uri="{FF2B5EF4-FFF2-40B4-BE49-F238E27FC236}">
                <a16:creationId xmlns:a16="http://schemas.microsoft.com/office/drawing/2014/main" id="{C1F625F0-F98F-D244-9020-86C86C287112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24407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Graphic 15">
            <a:extLst>
              <a:ext uri="{FF2B5EF4-FFF2-40B4-BE49-F238E27FC236}">
                <a16:creationId xmlns:a16="http://schemas.microsoft.com/office/drawing/2014/main" id="{C8EF6174-FF5D-41C2-BF6B-9D6ECB281A1D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D45BCEDF-86BB-41E2-9F09-5D3014AD1C45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15791" y="1591499"/>
            <a:ext cx="6561138" cy="3761069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25929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694C388-14E9-4848-A715-72B7DC6AF5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FD7B55F-CFD3-4921-BB2A-B14EB4E36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 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932204AA-73EE-4F85-898B-E747C5ACC0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1880794"/>
            <a:ext cx="10518598" cy="78263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Graphic 4">
            <a:extLst>
              <a:ext uri="{FF2B5EF4-FFF2-40B4-BE49-F238E27FC236}">
                <a16:creationId xmlns:a16="http://schemas.microsoft.com/office/drawing/2014/main" id="{38541361-4795-490E-8165-B4A338F8231D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E78DA-7F75-294B-AECF-F02F6C41615D}"/>
              </a:ext>
            </a:extLst>
          </p:cNvPr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275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9135E-750F-454E-87F5-95B48B6F2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89CA5-3B86-49B5-861A-D71D7EC07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5FA609-2BEC-4C84-92A3-870E3FB6B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0C765-C204-471A-ACD6-6444F9CE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D7355D-7BD3-4A9D-84A0-B1598BC5E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5359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VIDEO SLIDE</a:t>
            </a:r>
            <a:endParaRPr lang="ru-RU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12" name="Graphic 4">
            <a:extLst>
              <a:ext uri="{FF2B5EF4-FFF2-40B4-BE49-F238E27FC236}">
                <a16:creationId xmlns:a16="http://schemas.microsoft.com/office/drawing/2014/main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02665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8BA6D96-EFE3-4743-8FB5-544E9692D11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Graphic 19">
            <a:extLst>
              <a:ext uri="{FF2B5EF4-FFF2-40B4-BE49-F238E27FC236}">
                <a16:creationId xmlns:a16="http://schemas.microsoft.com/office/drawing/2014/main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Alexander</a:t>
            </a:r>
            <a:br>
              <a:rPr lang="en-US" dirty="0"/>
            </a:br>
            <a:r>
              <a:rPr lang="en-US" dirty="0" err="1"/>
              <a:t>Martensson</a:t>
            </a:r>
            <a:endParaRPr lang="en-US" dirty="0"/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678-555-0128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martensson@example.com</a:t>
            </a:r>
          </a:p>
        </p:txBody>
      </p:sp>
      <p:sp>
        <p:nvSpPr>
          <p:cNvPr id="32" name="Text Placeholder 26">
            <a:extLst>
              <a:ext uri="{FF2B5EF4-FFF2-40B4-BE49-F238E27FC236}">
                <a16:creationId xmlns:a16="http://schemas.microsoft.com/office/drawing/2014/main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16960509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281338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3B87DE7-6A4B-4A0E-8622-C9BA93F0B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6968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799919-7F2B-44B7-BF0B-B0CE733A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0926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60D6CB-9BA0-4BA9-9CF5-9D21E9F57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B0DDB5D-8949-4E45-A7CD-0402580BB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11632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2C817C4-D92F-4269-B22D-5C2E5224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C61514A7-2DEE-47E3-BCB4-FB81E998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455C9D3-0938-4236-8E64-BBF582FCD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7331E254-1410-4989-81DE-84B684ACC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99497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489A680-EBE7-45A3-B520-2C50F59C7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02EEB9F-D255-46E9-AFBB-FCC4D93BE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5761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6D4C583-322D-4347-807F-F6D6AF885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7645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EMPTY SLIDE</a:t>
            </a:r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484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F0DF6-94DE-490D-91C4-CC5A64E6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3AF568-B223-400A-ABBC-7652B9897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7FBAF-8BB1-4FD4-9F35-527DFD80A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EC07B-9EF2-4559-B34C-C2EF03D54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FC5A7-6F38-4466-9E90-40FB65067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59900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886807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800404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3864572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HOW TO USE THIS TEMPALTE</a:t>
            </a:r>
            <a:endParaRPr lang="ru-RU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0556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326AF-DD09-46B5-B514-78151B0AE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5C085-1CD9-43E4-BF42-A353C925D3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F2382D-FB81-47E2-A0E7-E8D854A3D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BE705C-0D23-47C7-9370-3BFDFDF25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A1F085-004A-4334-8E60-FD31716F2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EF07D-B72D-43BC-9C40-41416FBFC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421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3E822-6FCE-476A-8621-1D3B6C82B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23A1F0-6951-4B1B-A5B2-A415A49A1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467DB-2E91-45B9-9AAB-A777273D12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D2C9B1-DC1E-47EF-8832-B27B0F2980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D30FB2-2444-42C5-B4B0-2976828D6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21B4B2-0EB4-4F3F-97F5-1E05F46B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F2032E-F1DF-43DD-A27E-6EE9B40E2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909565-1290-4EA1-A284-DE865A24E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425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5BA1-7722-4165-8578-298BE128D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8F0F3C-EE6C-4338-A7A6-132C3F058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4C6288-8AFA-4A81-9236-6A9D220A0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044458-CE4D-48EB-80C6-9E9B574A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33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05A2C-3E84-4F61-B044-39BC6E1CE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627C58-3F50-4718-862E-A3003089E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99AD7-02AB-4533-9806-9E1D84EED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42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3B7F2-B4CF-4591-9C05-4AAA2F552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1A2FBE-B996-4897-A03F-292AA1AE5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AE2357-B4F6-4B74-9C44-3EB9BAA3F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D2D71-33AA-4ED5-ABB1-610472A8F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12714-1AA8-4CED-92E4-DA5C7255D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887F8A-F3FF-4DB3-96DA-9DA392A92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04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5E44D-59A2-423E-A01A-FF2B7E43F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925781-FDF6-4680-A4BB-395120787B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784D0-CCFC-407A-838C-08BED5488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3998BB-B02A-40DE-A033-57A68D51F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E23DDC-77A9-4845-B9BA-F290C1066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2191A-2010-4658-BEC1-4459F3540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50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BB6219-3822-4DD9-8663-5199C37DD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44882-0DF0-4AF1-862E-B560B0BC10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98636-56A4-4112-9B8A-9ED4420324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81A081-3BCC-46E3-9DE7-7C01CAB1C9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958D0-DD49-4F7D-BD73-0E6BB1744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4D651-D90B-40CE-A834-67B9438BF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17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64345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4">
            <a:extLst>
              <a:ext uri="{FF2B5EF4-FFF2-40B4-BE49-F238E27FC236}">
                <a16:creationId xmlns:a16="http://schemas.microsoft.com/office/drawing/2014/main" id="{98A6E96B-6F0F-4363-B7E5-ADE7696307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5" b="786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5CF68C-5E30-4668-84EF-CDAA180A0D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0" y="2432151"/>
            <a:ext cx="3852041" cy="1834056"/>
          </a:xfrm>
        </p:spPr>
        <p:txBody>
          <a:bodyPr>
            <a:normAutofit/>
          </a:bodyPr>
          <a:lstStyle/>
          <a:p>
            <a:r>
              <a:rPr lang="en-US" sz="4800" b="1" dirty="0"/>
              <a:t>Rent Quest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48A129-5405-4849-A018-BDBA0DE14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61738" y="4420745"/>
            <a:ext cx="4330262" cy="683284"/>
          </a:xfrm>
        </p:spPr>
        <p:txBody>
          <a:bodyPr>
            <a:normAutofit/>
          </a:bodyPr>
          <a:lstStyle/>
          <a:p>
            <a:r>
              <a:rPr lang="en-US" sz="2000" dirty="0"/>
              <a:t>Your Quest, Our Analysis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B9A559D1-B916-463A-B05B-8A0AD1627ECA}"/>
              </a:ext>
            </a:extLst>
          </p:cNvPr>
          <p:cNvSpPr txBox="1">
            <a:spLocks/>
          </p:cNvSpPr>
          <p:nvPr/>
        </p:nvSpPr>
        <p:spPr>
          <a:xfrm>
            <a:off x="7861738" y="5143558"/>
            <a:ext cx="4330262" cy="110170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/>
              <a:t>U.C.Berkeley</a:t>
            </a:r>
            <a:r>
              <a:rPr lang="en-US" sz="2000" dirty="0"/>
              <a:t> Bootcamp Apr 2019</a:t>
            </a:r>
          </a:p>
          <a:p>
            <a:r>
              <a:rPr lang="en-US" sz="2000" dirty="0"/>
              <a:t>Prem Ganesh, </a:t>
            </a:r>
            <a:r>
              <a:rPr lang="en-US" sz="2000" dirty="0" err="1"/>
              <a:t>Amitava</a:t>
            </a:r>
            <a:r>
              <a:rPr lang="en-US" sz="2000" dirty="0"/>
              <a:t> </a:t>
            </a:r>
            <a:r>
              <a:rPr lang="en-US" sz="2000" dirty="0" err="1"/>
              <a:t>Samaddar</a:t>
            </a:r>
            <a:r>
              <a:rPr lang="en-US" sz="2000" dirty="0"/>
              <a:t>, Jason Zelaya </a:t>
            </a:r>
          </a:p>
          <a:p>
            <a:r>
              <a:rPr lang="en-US" sz="2000" dirty="0"/>
              <a:t>&amp; Suvrangshu Ghosh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67F121-DBD3-4E84-81A5-5E797A73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4D651-D90B-40CE-A834-67B9438BFB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20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F2F0B8-896C-4D84-9FF9-3E3607F9E57C}"/>
              </a:ext>
            </a:extLst>
          </p:cNvPr>
          <p:cNvSpPr>
            <a:spLocks noGrp="1"/>
          </p:cNvSpPr>
          <p:nvPr>
            <p:ph type="title"/>
          </p:nvPr>
        </p:nvSpPr>
        <p:spPr bwMode="grayWhite"/>
        <p:txBody>
          <a:bodyPr>
            <a:normAutofit/>
          </a:bodyPr>
          <a:lstStyle/>
          <a:p>
            <a:r>
              <a:rPr lang="en-US" sz="3600" dirty="0"/>
              <a:t>Data visualizations using D3, Leaflet</a:t>
            </a:r>
            <a:endParaRPr lang="ru-RU"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B55491-80DD-4F1B-890E-E2F7B275B9C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10</a:t>
            </a:fld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053739-5E74-4A20-892D-C101965C0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374" y="1212389"/>
            <a:ext cx="10219509" cy="515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74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Low Angle View of Office Building Against Blue Sky">
            <a:extLst>
              <a:ext uri="{FF2B5EF4-FFF2-40B4-BE49-F238E27FC236}">
                <a16:creationId xmlns:a16="http://schemas.microsoft.com/office/drawing/2014/main" id="{40946D55-3A70-4E32-99AB-8D71063AAEDE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2749" r="274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0F751-9975-4653-9855-BA1C7499B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4201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Low Angle View of Office Building Against Clear Sky">
            <a:extLst>
              <a:ext uri="{FF2B5EF4-FFF2-40B4-BE49-F238E27FC236}">
                <a16:creationId xmlns:a16="http://schemas.microsoft.com/office/drawing/2014/main" id="{98E1357B-90EC-4F60-BE24-5671EC46D0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13926" b="13926"/>
          <a:stretch/>
        </p:blipFill>
        <p:spPr>
          <a:xfrm>
            <a:off x="0" y="143456"/>
            <a:ext cx="12192000" cy="660257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032" y="583583"/>
            <a:ext cx="5056083" cy="782638"/>
          </a:xfrm>
        </p:spPr>
        <p:txBody>
          <a:bodyPr>
            <a:normAutofit fontScale="90000"/>
          </a:bodyPr>
          <a:lstStyle/>
          <a:p>
            <a:r>
              <a:rPr lang="en-US" dirty="0"/>
              <a:t>Finding a perfect rental at Bay Area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2A374-6D41-4D06-9363-30924664025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3887" y="2064657"/>
            <a:ext cx="4421856" cy="2119415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What are the best areas to search? </a:t>
            </a:r>
          </a:p>
          <a:p>
            <a:endParaRPr lang="en-US" sz="2800" dirty="0"/>
          </a:p>
          <a:p>
            <a:r>
              <a:rPr lang="en-US" sz="2800" dirty="0"/>
              <a:t>Which rentals have the most rooms available</a:t>
            </a:r>
            <a:endParaRPr lang="ru-RU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ru-RU" sz="1400" b="0" i="0" u="none" strike="noStrike" kern="1200" cap="none" spc="0" normalizeH="0" baseline="0" noProof="0" smtClean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FFCD00"/>
              </a:solidFill>
              <a:effectLst/>
              <a:uLnTx/>
              <a:uFillTx/>
              <a:latin typeface="Lucida Grande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3B359085-5A80-4947-80BE-CD30DF1988CC}"/>
              </a:ext>
            </a:extLst>
          </p:cNvPr>
          <p:cNvSpPr txBox="1">
            <a:spLocks/>
          </p:cNvSpPr>
          <p:nvPr/>
        </p:nvSpPr>
        <p:spPr>
          <a:xfrm>
            <a:off x="533887" y="4617299"/>
            <a:ext cx="4421856" cy="13941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Which locations have more availabilities?</a:t>
            </a:r>
            <a:endParaRPr lang="ru-RU" sz="2800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CE6F5F37-201A-40BB-A37A-20194E215049}"/>
              </a:ext>
            </a:extLst>
          </p:cNvPr>
          <p:cNvSpPr txBox="1">
            <a:spLocks/>
          </p:cNvSpPr>
          <p:nvPr/>
        </p:nvSpPr>
        <p:spPr>
          <a:xfrm>
            <a:off x="533887" y="3116695"/>
            <a:ext cx="4421856" cy="13941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106630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2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Quest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AE43E3-E3DE-481E-9B87-7B1F8783A6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We pulled rental data from a major web site:</a:t>
            </a:r>
            <a:endParaRPr lang="ru-RU" dirty="0"/>
          </a:p>
        </p:txBody>
      </p:sp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7163" t="7596" r="21154"/>
          <a:stretch/>
        </p:blipFill>
        <p:spPr>
          <a:xfrm>
            <a:off x="5519738" y="0"/>
            <a:ext cx="6103621" cy="68580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ru-RU" sz="1400" b="0" i="0" u="none" strike="noStrike" kern="1200" cap="none" spc="0" normalizeH="0" baseline="0" noProof="0" smtClean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FFCD00"/>
              </a:solidFill>
              <a:effectLst/>
              <a:uLnTx/>
              <a:uFillTx/>
              <a:latin typeface="Lucida Grande"/>
              <a:ea typeface="+mn-ea"/>
              <a:cs typeface="+mn-cs"/>
            </a:endParaRP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3D201D7-79F0-465B-B44B-C701A6E03B14}"/>
              </a:ext>
            </a:extLst>
          </p:cNvPr>
          <p:cNvSpPr txBox="1">
            <a:spLocks/>
          </p:cNvSpPr>
          <p:nvPr/>
        </p:nvSpPr>
        <p:spPr>
          <a:xfrm>
            <a:off x="774032" y="3384447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Craigslist.org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5792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BD519751-E686-4F24-9C8F-C439D8581B8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0743" t="17230" r="27972"/>
          <a:stretch/>
        </p:blipFill>
        <p:spPr>
          <a:xfrm>
            <a:off x="0" y="404811"/>
            <a:ext cx="6108872" cy="548512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0B93806-769F-4C20-A684-CA4CB5BB8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calls to web</a:t>
            </a:r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7292DFE-EBA3-4DB2-A2C7-181011556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Called API’s to obtain rental data </a:t>
            </a:r>
            <a:endParaRPr lang="ru-R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495E168-DA5E-4888-8D8A-92B118324C14}" type="slidenum">
              <a:rPr kumimoji="0" lang="ru-RU" sz="1400" b="0" i="0" u="none" strike="noStrike" kern="1200" cap="none" spc="0" normalizeH="0" baseline="0" noProof="0" smtClean="0">
                <a:ln>
                  <a:noFill/>
                </a:ln>
                <a:solidFill>
                  <a:srgbClr val="FFCD00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srgbClr val="FFCD00"/>
              </a:solidFill>
              <a:effectLst/>
              <a:uLnTx/>
              <a:uFillTx/>
              <a:latin typeface="Lucida Grande"/>
              <a:ea typeface="+mn-ea"/>
              <a:cs typeface="+mn-cs"/>
            </a:endParaRP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A3EBB198-7D42-4BB2-AB85-D584A5F2E187}"/>
              </a:ext>
            </a:extLst>
          </p:cNvPr>
          <p:cNvSpPr txBox="1">
            <a:spLocks/>
          </p:cNvSpPr>
          <p:nvPr/>
        </p:nvSpPr>
        <p:spPr>
          <a:xfrm>
            <a:off x="6881206" y="3229229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Picked multiple locations within the Bay Area that have available rentals</a:t>
            </a:r>
            <a:endParaRPr lang="ru-R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95E0A82F-2544-4529-8753-CAA079FCF85E}"/>
              </a:ext>
            </a:extLst>
          </p:cNvPr>
          <p:cNvSpPr txBox="1">
            <a:spLocks/>
          </p:cNvSpPr>
          <p:nvPr/>
        </p:nvSpPr>
        <p:spPr>
          <a:xfrm>
            <a:off x="6881206" y="4216943"/>
            <a:ext cx="4564292" cy="7490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Processed more than 14,000 records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8714982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Building glass walls and sky">
            <a:extLst>
              <a:ext uri="{FF2B5EF4-FFF2-40B4-BE49-F238E27FC236}">
                <a16:creationId xmlns:a16="http://schemas.microsoft.com/office/drawing/2014/main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/>
          <a:srcRect l="-48" t="6766" r="19843" b="3091"/>
          <a:stretch/>
        </p:blipFill>
        <p:spPr>
          <a:xfrm>
            <a:off x="3018115" y="-1533"/>
            <a:ext cx="9155634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929" y="228388"/>
            <a:ext cx="7103003" cy="1199660"/>
          </a:xfrm>
        </p:spPr>
        <p:txBody>
          <a:bodyPr/>
          <a:lstStyle/>
          <a:p>
            <a:r>
              <a:rPr lang="en-US" sz="3200" dirty="0"/>
              <a:t>Data Selection &amp; cleanup</a:t>
            </a:r>
            <a:endParaRPr lang="ru-RU" sz="3200" dirty="0"/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CB005CF8-819B-4327-ADA2-65A0C79CECEF}"/>
              </a:ext>
            </a:extLst>
          </p:cNvPr>
          <p:cNvSpPr txBox="1">
            <a:spLocks/>
          </p:cNvSpPr>
          <p:nvPr/>
        </p:nvSpPr>
        <p:spPr>
          <a:xfrm>
            <a:off x="1181606" y="1711737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Description</a:t>
            </a:r>
            <a:endParaRPr lang="ru-RU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690E643-6465-4FA5-ACF4-69EF121833A0}"/>
              </a:ext>
            </a:extLst>
          </p:cNvPr>
          <p:cNvSpPr txBox="1">
            <a:spLocks/>
          </p:cNvSpPr>
          <p:nvPr/>
        </p:nvSpPr>
        <p:spPr>
          <a:xfrm>
            <a:off x="1656678" y="2562185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Price</a:t>
            </a:r>
            <a:endParaRPr lang="ru-RU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498BFDC-B02A-4F32-853B-695272E8A0BE}"/>
              </a:ext>
            </a:extLst>
          </p:cNvPr>
          <p:cNvSpPr txBox="1">
            <a:spLocks/>
          </p:cNvSpPr>
          <p:nvPr/>
        </p:nvSpPr>
        <p:spPr>
          <a:xfrm>
            <a:off x="2175531" y="3326948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Location</a:t>
            </a:r>
            <a:endParaRPr lang="ru-RU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BF3E5AC4-C274-4B2D-83CC-7A2325ABD454}"/>
              </a:ext>
            </a:extLst>
          </p:cNvPr>
          <p:cNvSpPr txBox="1">
            <a:spLocks/>
          </p:cNvSpPr>
          <p:nvPr/>
        </p:nvSpPr>
        <p:spPr>
          <a:xfrm>
            <a:off x="2705039" y="4200055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Number of rooms</a:t>
            </a:r>
            <a:endParaRPr lang="ru-RU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4EF7FE4-6543-4BC3-9BD6-84B6122380AD}"/>
              </a:ext>
            </a:extLst>
          </p:cNvPr>
          <p:cNvCxnSpPr>
            <a:cxnSpLocks/>
          </p:cNvCxnSpPr>
          <p:nvPr/>
        </p:nvCxnSpPr>
        <p:spPr>
          <a:xfrm>
            <a:off x="194910" y="646545"/>
            <a:ext cx="3996949" cy="6109855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A8517320-923B-48B8-B2A4-C08AA4CC76A4}"/>
              </a:ext>
            </a:extLst>
          </p:cNvPr>
          <p:cNvSpPr txBox="1">
            <a:spLocks/>
          </p:cNvSpPr>
          <p:nvPr/>
        </p:nvSpPr>
        <p:spPr>
          <a:xfrm>
            <a:off x="692034" y="1053524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Selection Process</a:t>
            </a:r>
            <a:endParaRPr lang="ru-RU" b="1" u="sng" dirty="0"/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A8E27670-6CC4-403D-8970-98F19EFDCC49}"/>
              </a:ext>
            </a:extLst>
          </p:cNvPr>
          <p:cNvSpPr txBox="1">
            <a:spLocks/>
          </p:cNvSpPr>
          <p:nvPr/>
        </p:nvSpPr>
        <p:spPr>
          <a:xfrm>
            <a:off x="6991817" y="592592"/>
            <a:ext cx="4820319" cy="6162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Cleanup process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1F62187-3210-4B2C-9569-DD26598C2762}"/>
              </a:ext>
            </a:extLst>
          </p:cNvPr>
          <p:cNvSpPr txBox="1">
            <a:spLocks/>
          </p:cNvSpPr>
          <p:nvPr/>
        </p:nvSpPr>
        <p:spPr>
          <a:xfrm>
            <a:off x="7015064" y="1246069"/>
            <a:ext cx="4421856" cy="5247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/>
              <a:t>Multiple data scan</a:t>
            </a:r>
            <a:endParaRPr lang="ru-RU" sz="3200" dirty="0"/>
          </a:p>
          <a:p>
            <a:endParaRPr lang="en-US" sz="3200" b="1" dirty="0"/>
          </a:p>
          <a:p>
            <a:r>
              <a:rPr lang="en-US" sz="3200" dirty="0"/>
              <a:t>Removed special characters</a:t>
            </a:r>
            <a:endParaRPr lang="ru-RU" sz="3200" dirty="0"/>
          </a:p>
          <a:p>
            <a:endParaRPr lang="en-US" sz="3200" b="1" dirty="0"/>
          </a:p>
          <a:p>
            <a:r>
              <a:rPr lang="en-US" sz="3200" dirty="0"/>
              <a:t>Removed null values</a:t>
            </a:r>
            <a:endParaRPr lang="ru-RU" sz="3200" dirty="0"/>
          </a:p>
          <a:p>
            <a:endParaRPr lang="en-US" sz="3200" b="1" dirty="0"/>
          </a:p>
          <a:p>
            <a:r>
              <a:rPr lang="en-US" sz="3200" dirty="0"/>
              <a:t>Text to integer conversion</a:t>
            </a:r>
            <a:endParaRPr lang="ru-RU" sz="3200" dirty="0"/>
          </a:p>
          <a:p>
            <a:endParaRPr lang="ru-RU" b="1" dirty="0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7F0EF7E-BA8A-404E-B845-BB2D25EE9395}"/>
              </a:ext>
            </a:extLst>
          </p:cNvPr>
          <p:cNvSpPr txBox="1">
            <a:spLocks/>
          </p:cNvSpPr>
          <p:nvPr/>
        </p:nvSpPr>
        <p:spPr>
          <a:xfrm>
            <a:off x="3392534" y="5314654"/>
            <a:ext cx="4421856" cy="7490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500" b="0" i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Geo Tags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9" grpId="0"/>
      <p:bldP spid="10" grpId="0"/>
      <p:bldP spid="11" grpId="0"/>
      <p:bldP spid="28" grpId="0"/>
      <p:bldP spid="29" grpId="0"/>
      <p:bldP spid="16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719E0E7-CFBA-48B5-AA1B-EA5B887F6650}"/>
              </a:ext>
            </a:extLst>
          </p:cNvPr>
          <p:cNvSpPr>
            <a:spLocks noGrp="1"/>
          </p:cNvSpPr>
          <p:nvPr>
            <p:ph type="title"/>
          </p:nvPr>
        </p:nvSpPr>
        <p:spPr bwMode="grayWhite"/>
        <p:txBody>
          <a:bodyPr/>
          <a:lstStyle/>
          <a:p>
            <a:r>
              <a:rPr lang="en-US" dirty="0"/>
              <a:t>Final Data</a:t>
            </a:r>
            <a:endParaRPr lang="ru-RU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658B4B7-2667-479D-90A8-706DAAA9AD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White"/>
        <p:txBody>
          <a:bodyPr>
            <a:normAutofit/>
          </a:bodyPr>
          <a:lstStyle/>
          <a:p>
            <a:r>
              <a:rPr lang="en-US" dirty="0"/>
              <a:t>The data is converted and stored in MongoDB </a:t>
            </a:r>
            <a:endParaRPr lang="ru-R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4BA4B-DB5E-418C-8309-2ED941800B3E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White">
          <a:xfrm>
            <a:off x="774032" y="3000790"/>
            <a:ext cx="10218714" cy="3221779"/>
          </a:xfrm>
        </p:spPr>
        <p:txBody>
          <a:bodyPr/>
          <a:lstStyle/>
          <a:p>
            <a:r>
              <a:rPr lang="en-US" dirty="0"/>
              <a:t>Craigslist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09542-DD6D-4EC5-B1B2-054C2BE79B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grayWhite"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064D4D-6D69-4168-BCA7-95393E2A3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674" y="3813734"/>
            <a:ext cx="9408694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360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White Building Under Clear Blue Sky in Worms Eye View">
            <a:extLst>
              <a:ext uri="{FF2B5EF4-FFF2-40B4-BE49-F238E27FC236}">
                <a16:creationId xmlns:a16="http://schemas.microsoft.com/office/drawing/2014/main" id="{CEE1712F-10B7-44A0-8ED1-5933874A30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7642" b="7642"/>
          <a:stretch>
            <a:fillRect/>
          </a:stretch>
        </p:blipFill>
        <p:spPr>
          <a:xfrm>
            <a:off x="12701" y="0"/>
            <a:ext cx="12161519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E4FFE8E-5987-44EA-AF65-5CFA15DD765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17013" y="386727"/>
            <a:ext cx="10514998" cy="782638"/>
          </a:xfrm>
        </p:spPr>
        <p:txBody>
          <a:bodyPr/>
          <a:lstStyle/>
          <a:p>
            <a:r>
              <a:rPr lang="en-US" dirty="0"/>
              <a:t>Problems faced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4E4515-E409-46A3-BF8E-A723CC4A9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617013" y="1243485"/>
            <a:ext cx="10518598" cy="20757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Collected data had latitude/Longitude in parenthesis</a:t>
            </a:r>
          </a:p>
          <a:p>
            <a:r>
              <a:rPr lang="en-US" dirty="0"/>
              <a:t>No proper city </a:t>
            </a:r>
          </a:p>
          <a:p>
            <a:r>
              <a:rPr lang="en-US" dirty="0"/>
              <a:t>Had to call city </a:t>
            </a:r>
            <a:r>
              <a:rPr lang="en-US" dirty="0" err="1"/>
              <a:t>py</a:t>
            </a:r>
            <a:r>
              <a:rPr lang="en-US" dirty="0"/>
              <a:t> to with </a:t>
            </a:r>
            <a:r>
              <a:rPr lang="en-US" dirty="0" err="1"/>
              <a:t>lat</a:t>
            </a:r>
            <a:r>
              <a:rPr lang="en-US" dirty="0"/>
              <a:t>/</a:t>
            </a:r>
            <a:r>
              <a:rPr lang="en-US" dirty="0" err="1"/>
              <a:t>lon</a:t>
            </a:r>
            <a:r>
              <a:rPr lang="en-US" dirty="0"/>
              <a:t> to get city</a:t>
            </a:r>
          </a:p>
          <a:p>
            <a:r>
              <a:rPr lang="en-US" dirty="0"/>
              <a:t>D3 library version issues</a:t>
            </a:r>
          </a:p>
          <a:p>
            <a:r>
              <a:rPr lang="en-US" dirty="0"/>
              <a:t>Leaflet taking long time to load for 14K+ data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53D04A-7D1E-45D0-9B0B-7BDFC553B4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9334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6E3E42-BD20-4379-871F-3E4B83D6838A}"/>
              </a:ext>
            </a:extLst>
          </p:cNvPr>
          <p:cNvSpPr>
            <a:spLocks noGrp="1"/>
          </p:cNvSpPr>
          <p:nvPr>
            <p:ph type="title"/>
          </p:nvPr>
        </p:nvSpPr>
        <p:spPr bwMode="grayWhite">
          <a:xfrm>
            <a:off x="774032" y="347355"/>
            <a:ext cx="2825496" cy="1524185"/>
          </a:xfrm>
        </p:spPr>
        <p:txBody>
          <a:bodyPr/>
          <a:lstStyle/>
          <a:p>
            <a:r>
              <a:rPr lang="en-US" dirty="0"/>
              <a:t>Benefit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2E27BA-7F93-4365-B043-35F6517974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White">
          <a:xfrm>
            <a:off x="774032" y="1600337"/>
            <a:ext cx="2825496" cy="1198281"/>
          </a:xfrm>
        </p:spPr>
        <p:txBody>
          <a:bodyPr>
            <a:normAutofit/>
          </a:bodyPr>
          <a:lstStyle/>
          <a:p>
            <a:r>
              <a:rPr lang="en-US" dirty="0"/>
              <a:t>Multiple analyses can be derived the data obtained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9" name="Chart Placeholder 8" descr="Chart">
            <a:extLst>
              <a:ext uri="{FF2B5EF4-FFF2-40B4-BE49-F238E27FC236}">
                <a16:creationId xmlns:a16="http://schemas.microsoft.com/office/drawing/2014/main" id="{E4A82FA3-75D7-47E3-8C96-674228A4BA6D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3073191314"/>
              </p:ext>
            </p:extLst>
          </p:nvPr>
        </p:nvGraphicFramePr>
        <p:xfrm>
          <a:off x="5488573" y="208814"/>
          <a:ext cx="6207801" cy="32201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E1CCEE-5676-4586-8866-FA5BE5CA59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grayWhite"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662DB99-10B6-4393-8F9D-8375948F4E4E}"/>
              </a:ext>
            </a:extLst>
          </p:cNvPr>
          <p:cNvSpPr txBox="1">
            <a:spLocks/>
          </p:cNvSpPr>
          <p:nvPr/>
        </p:nvSpPr>
        <p:spPr bwMode="grayWhite">
          <a:xfrm>
            <a:off x="774031" y="2962702"/>
            <a:ext cx="4028878" cy="657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103100B-AF23-4414-ACFD-52F7141059A9}"/>
              </a:ext>
            </a:extLst>
          </p:cNvPr>
          <p:cNvSpPr txBox="1">
            <a:spLocks/>
          </p:cNvSpPr>
          <p:nvPr/>
        </p:nvSpPr>
        <p:spPr bwMode="grayWhite">
          <a:xfrm>
            <a:off x="774031" y="3135093"/>
            <a:ext cx="4028878" cy="6579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Which locations have cheap rentals?</a:t>
            </a:r>
          </a:p>
          <a:p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C8394D0E-3C0F-4D8C-8EB7-8B018340E3E1}"/>
              </a:ext>
            </a:extLst>
          </p:cNvPr>
          <p:cNvSpPr txBox="1">
            <a:spLocks/>
          </p:cNvSpPr>
          <p:nvPr/>
        </p:nvSpPr>
        <p:spPr bwMode="grayWhite">
          <a:xfrm>
            <a:off x="774031" y="3965437"/>
            <a:ext cx="4028878" cy="65795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Which locations have higher rental prices?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F8CC9AD-C827-456C-BC99-9E35006DBBA3}"/>
              </a:ext>
            </a:extLst>
          </p:cNvPr>
          <p:cNvSpPr txBox="1">
            <a:spLocks/>
          </p:cNvSpPr>
          <p:nvPr/>
        </p:nvSpPr>
        <p:spPr bwMode="grayWhite">
          <a:xfrm rot="16200000">
            <a:off x="3185634" y="305160"/>
            <a:ext cx="4028878" cy="657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Availability Vs Locations</a:t>
            </a:r>
          </a:p>
          <a:p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CC9E314-D9FD-420C-A52D-F727F31EA8EB}"/>
              </a:ext>
            </a:extLst>
          </p:cNvPr>
          <p:cNvSpPr txBox="1">
            <a:spLocks/>
          </p:cNvSpPr>
          <p:nvPr/>
        </p:nvSpPr>
        <p:spPr bwMode="grayWhite">
          <a:xfrm>
            <a:off x="6272174" y="4082485"/>
            <a:ext cx="4028878" cy="657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Average Price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29C7A8-0346-4CF5-AB91-339331A9A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948" y="4800243"/>
            <a:ext cx="10859463" cy="177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948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White Building Under Clear Blue Sky in Worms Eye View">
            <a:extLst>
              <a:ext uri="{FF2B5EF4-FFF2-40B4-BE49-F238E27FC236}">
                <a16:creationId xmlns:a16="http://schemas.microsoft.com/office/drawing/2014/main" id="{CEE1712F-10B7-44A0-8ED1-5933874A301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7642" b="7642"/>
          <a:stretch>
            <a:fillRect/>
          </a:stretch>
        </p:blipFill>
        <p:spPr>
          <a:xfrm>
            <a:off x="12701" y="0"/>
            <a:ext cx="12161519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E4FFE8E-5987-44EA-AF65-5CFA15DD765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17013" y="386727"/>
            <a:ext cx="10514998" cy="782638"/>
          </a:xfrm>
        </p:spPr>
        <p:txBody>
          <a:bodyPr/>
          <a:lstStyle/>
          <a:p>
            <a:r>
              <a:rPr lang="en-US" dirty="0"/>
              <a:t>Database - </a:t>
            </a:r>
            <a:r>
              <a:rPr lang="en-US" dirty="0" err="1"/>
              <a:t>mongodb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4E4515-E409-46A3-BF8E-A723CC4A90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auto">
          <a:xfrm>
            <a:off x="617013" y="1243485"/>
            <a:ext cx="10518598" cy="782639"/>
          </a:xfrm>
        </p:spPr>
        <p:txBody>
          <a:bodyPr/>
          <a:lstStyle/>
          <a:p>
            <a:r>
              <a:rPr lang="en-US" dirty="0"/>
              <a:t>Showing collections </a:t>
            </a:r>
            <a:r>
              <a:rPr lang="en-US" b="1" dirty="0"/>
              <a:t>Craigslist</a:t>
            </a:r>
            <a:r>
              <a:rPr lang="en-US" dirty="0"/>
              <a:t>  </a:t>
            </a:r>
            <a:endParaRPr lang="ru-RU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53D04A-7D1E-45D0-9B0B-7BDFC553B4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9</a:t>
            </a:fld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15A254-49F6-4ABF-BC2D-937AA7C0C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13" y="1986340"/>
            <a:ext cx="10715897" cy="3210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22">
      <a:majorFont>
        <a:latin typeface="Verdana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GeneralDesign02_MO - v4" id="{6FF23145-4007-4574-94C2-B80E45F46FD9}" vid="{0FB396FC-CF2E-452A-9B17-DA6C73B1359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224</Words>
  <Application>Microsoft Office PowerPoint</Application>
  <PresentationFormat>Widescreen</PresentationFormat>
  <Paragraphs>60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Lucida Grande</vt:lpstr>
      <vt:lpstr>Verdana</vt:lpstr>
      <vt:lpstr>Wingdings</vt:lpstr>
      <vt:lpstr>Office Theme</vt:lpstr>
      <vt:lpstr>1_Office Theme</vt:lpstr>
      <vt:lpstr>Rent Quest</vt:lpstr>
      <vt:lpstr>Finding a perfect rental at Bay Area</vt:lpstr>
      <vt:lpstr>Our Quest</vt:lpstr>
      <vt:lpstr>API calls to web</vt:lpstr>
      <vt:lpstr>Data Selection &amp; cleanup</vt:lpstr>
      <vt:lpstr>Final Data</vt:lpstr>
      <vt:lpstr>Problems faced</vt:lpstr>
      <vt:lpstr>Benefit</vt:lpstr>
      <vt:lpstr>Database - mongodb</vt:lpstr>
      <vt:lpstr>Data visualizations using D3, Leaflet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 Quest</dc:title>
  <dc:creator>Suv Ghosh</dc:creator>
  <cp:lastModifiedBy>Suv Ghosh</cp:lastModifiedBy>
  <cp:revision>53</cp:revision>
  <dcterms:created xsi:type="dcterms:W3CDTF">2019-02-27T07:49:34Z</dcterms:created>
  <dcterms:modified xsi:type="dcterms:W3CDTF">2019-04-11T02:13:05Z</dcterms:modified>
</cp:coreProperties>
</file>

<file path=docProps/thumbnail.jpeg>
</file>